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  <p:sldMasterId id="2147483662" r:id="rId6"/>
    <p:sldMasterId id="2147483666" r:id="rId7"/>
    <p:sldMasterId id="2147483668" r:id="rId8"/>
    <p:sldMasterId id="2147483671" r:id="rId9"/>
    <p:sldMasterId id="2147483673" r:id="rId10"/>
    <p:sldMasterId id="2147483675" r:id="rId11"/>
    <p:sldMasterId id="2147483676" r:id="rId12"/>
  </p:sldMasterIdLst>
  <p:notesMasterIdLst>
    <p:notesMasterId r:id="rId35"/>
  </p:notesMasterIdLst>
  <p:sldIdLst>
    <p:sldId id="268" r:id="rId13"/>
    <p:sldId id="298" r:id="rId14"/>
    <p:sldId id="300" r:id="rId15"/>
    <p:sldId id="310" r:id="rId16"/>
    <p:sldId id="311" r:id="rId17"/>
    <p:sldId id="301" r:id="rId18"/>
    <p:sldId id="306" r:id="rId19"/>
    <p:sldId id="308" r:id="rId20"/>
    <p:sldId id="314" r:id="rId21"/>
    <p:sldId id="312" r:id="rId22"/>
    <p:sldId id="313" r:id="rId23"/>
    <p:sldId id="303" r:id="rId24"/>
    <p:sldId id="318" r:id="rId25"/>
    <p:sldId id="320" r:id="rId26"/>
    <p:sldId id="321" r:id="rId27"/>
    <p:sldId id="319" r:id="rId28"/>
    <p:sldId id="322" r:id="rId29"/>
    <p:sldId id="324" r:id="rId30"/>
    <p:sldId id="325" r:id="rId31"/>
    <p:sldId id="317" r:id="rId32"/>
    <p:sldId id="304" r:id="rId33"/>
    <p:sldId id="305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eeld: Titelpagina met foto op achtergrond" id="{FBEAD49A-D4B5-45F8-A37B-7D78C0016091}">
          <p14:sldIdLst>
            <p14:sldId id="268"/>
            <p14:sldId id="298"/>
            <p14:sldId id="300"/>
            <p14:sldId id="310"/>
            <p14:sldId id="311"/>
            <p14:sldId id="301"/>
            <p14:sldId id="306"/>
            <p14:sldId id="308"/>
            <p14:sldId id="314"/>
            <p14:sldId id="312"/>
            <p14:sldId id="313"/>
            <p14:sldId id="303"/>
            <p14:sldId id="318"/>
            <p14:sldId id="320"/>
            <p14:sldId id="321"/>
            <p14:sldId id="319"/>
            <p14:sldId id="322"/>
            <p14:sldId id="324"/>
            <p14:sldId id="325"/>
            <p14:sldId id="317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DC9560-B79E-3E3D-04E9-836FFDC370D9}" name="Renée Posthumus" initials="RP" userId="S::renee.posthumus@eindhoven.nl::ad66d1b2-c437-4aa2-9ba4-d7512e56b22a" providerId="AD"/>
  <p188:author id="{A343FEEB-3DE3-7E5D-3AE3-DE588B56617E}" name="Veerle van de Laar" initials="VL" userId="S::v.van.de.laar@eindhoven.nl::6702c87e-8142-44e3-8189-077114f7e9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1727" autoAdjust="0"/>
  </p:normalViewPr>
  <p:slideViewPr>
    <p:cSldViewPr snapToGrid="0" snapToObjects="1">
      <p:cViewPr varScale="1">
        <p:scale>
          <a:sx n="101" d="100"/>
          <a:sy n="101" d="100"/>
        </p:scale>
        <p:origin x="94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938F-E195-4BED-8B67-38B962E8687C}" type="datetimeFigureOut">
              <a:rPr lang="nl-NL" smtClean="0"/>
              <a:t>25-6-2025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A876-2ABA-4E65-A53C-575500C5D6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88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Kappersschool + school voor zelfverdediging </a:t>
            </a:r>
            <a:r>
              <a:rPr lang="nl-NL" dirty="0">
                <a:sym typeface="Wingdings" panose="05000000000000000000" pitchFamily="2" charset="2"/>
              </a:rPr>
              <a:t> appartement woningen </a:t>
            </a:r>
          </a:p>
          <a:p>
            <a:r>
              <a:rPr lang="nl-NL" dirty="0">
                <a:sym typeface="Wingdings" panose="05000000000000000000" pitchFamily="2" charset="2"/>
              </a:rPr>
              <a:t>Autogarage  Studentencomplex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7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6835-7ED9-42CE-E66A-FFA9FD2D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32EFE9-491B-054B-30CB-4108D8BFA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7857FE-3F1D-E845-5F1E-BC83B11F5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53C141-A19F-1131-645A-5F18A66D4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20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AD775-6C53-4DA2-F504-5B13A862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EBE27AA-5C01-8CEB-7EF5-C0A8E171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D41503-BB41-52E0-E93D-A64D57259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F29AF9-25E8-4D5D-19C5-A5A759730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64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15A7B-18AB-E02F-9FA7-7EA9AEB79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520EBA-5733-87F1-865C-701D2160A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9B09D50-A044-28AA-346A-CE364473F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981CA3-D9B8-B99F-F564-9F201858F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87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B6589-5914-2FD2-A27E-EF3F5098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F67FF2D-3EA8-1F51-7C74-3C923C831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E2C6AE3-87F1-9718-8E4B-23CA21F4F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2060AD-4582-D9B8-B0C5-13253FA31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15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CB60-AEDE-5025-66E0-4B830C0B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D22C744-007B-9395-256C-3AEC07EE3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EBCEA8E-2058-11F0-EB26-17EC189A6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E0F6BF-AE86-0D20-431B-F3BD3504C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3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2B5C9-235A-8E56-A997-E2FE47A3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1CC2C1-0DDB-4592-CF60-2924CF2C4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B34FA1-0FC5-881D-3CEF-FF8F2DBD4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EAAED-7979-D956-F697-85F7CA424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63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52B37-8583-81CD-BF30-48100874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3731951-2C7D-DF6E-195A-40927E4FA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38CBFD-614E-A886-D208-43ADF4C9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6979A2-D849-0D95-97BD-1BC1ACC14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5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45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NEOS is enige die er nog zit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98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1x in 2 jaar controle straten, toe aan </a:t>
            </a:r>
            <a:r>
              <a:rPr lang="nl-NL"/>
              <a:t>onderhoud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90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Hagenkampweg Zuid tot </a:t>
            </a:r>
            <a:r>
              <a:rPr lang="nl-NL" dirty="0" err="1"/>
              <a:t>Princessenlaan</a:t>
            </a:r>
            <a:r>
              <a:rPr lang="nl-NL" dirty="0"/>
              <a:t> </a:t>
            </a:r>
          </a:p>
          <a:p>
            <a:pPr marL="171450" indent="-171450">
              <a:buFontTx/>
              <a:buChar char="-"/>
            </a:pPr>
            <a:r>
              <a:rPr lang="nl-NL" dirty="0"/>
              <a:t>Gemeente grond en Privé grond</a:t>
            </a:r>
          </a:p>
          <a:p>
            <a:pPr marL="171450" indent="-171450">
              <a:buFontTx/>
              <a:buChar char="-"/>
            </a:pPr>
            <a:r>
              <a:rPr lang="nl-NL" dirty="0"/>
              <a:t>NEOS en studentencomplex parkeerplaatsen meenemen in de participatie voor mogelijk </a:t>
            </a:r>
            <a:r>
              <a:rPr lang="nl-NL" dirty="0" err="1"/>
              <a:t>vergroenen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38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17F8E-3428-5DBF-DF1B-4CB4F0273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F887F9-46A7-5063-F99A-4D7A9302B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66126F7-8A5E-5F24-7E72-4844D092A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Groter maken waar kan + …</a:t>
            </a:r>
          </a:p>
          <a:p>
            <a:pPr marL="171450" indent="-171450">
              <a:buFontTx/>
              <a:buChar char="-"/>
            </a:pPr>
            <a:r>
              <a:rPr lang="nl-NL" dirty="0"/>
              <a:t>30 km/u + oversteek beweging </a:t>
            </a:r>
          </a:p>
          <a:p>
            <a:pPr marL="171450" indent="-171450">
              <a:buFontTx/>
              <a:buChar char="-"/>
            </a:pPr>
            <a:r>
              <a:rPr lang="nl-NL" dirty="0"/>
              <a:t>Eerst niet </a:t>
            </a:r>
            <a:r>
              <a:rPr lang="nl-NL" dirty="0">
                <a:sym typeface="Wingdings" panose="05000000000000000000" pitchFamily="2" charset="2"/>
              </a:rPr>
              <a:t> nu wel vervangen voor lagere masten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B43F8A-660F-31B2-446E-640BA1D23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25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stadhoudersweg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83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 bakken met blauwe regen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12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58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36575-C2FC-BF23-31EA-CE72645A5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9C60640-8B18-79A4-D176-1588DEE05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6FCABDF-14FA-BBF4-2F55-E8DBE2678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BC11E5-DDC8-0105-1B28-15F32AC73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24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31178" y="1021695"/>
            <a:ext cx="10234569" cy="428853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1000"/>
              </a:lnSpc>
              <a:defRPr sz="8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931178" y="6195504"/>
            <a:ext cx="7558481" cy="4821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79" y="6182686"/>
            <a:ext cx="1221211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2640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47781" y="3595135"/>
            <a:ext cx="10802420" cy="89539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47781" y="4848112"/>
            <a:ext cx="10884614" cy="1707519"/>
          </a:xfrm>
          <a:prstGeom prst="rect">
            <a:avLst/>
          </a:prstGeom>
        </p:spPr>
        <p:txBody>
          <a:bodyPr lIns="0"/>
          <a:lstStyle>
            <a:lvl1pPr marL="72000" indent="0" defTabSz="338400">
              <a:lnSpc>
                <a:spcPct val="100000"/>
              </a:lnSpc>
              <a:buFont typeface="Arial" charset="0"/>
              <a:buNone/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 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4299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149009" y="1"/>
            <a:ext cx="604299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91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437102" y="275863"/>
            <a:ext cx="4987247" cy="1357728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437102" y="1939806"/>
            <a:ext cx="5172182" cy="3998657"/>
          </a:xfrm>
          <a:prstGeom prst="rect">
            <a:avLst/>
          </a:prstGeom>
        </p:spPr>
        <p:txBody>
          <a:bodyPr lIns="0"/>
          <a:lstStyle>
            <a:lvl1pPr marL="457200" indent="-385200" defTabSz="338400">
              <a:lnSpc>
                <a:spcPct val="100000"/>
              </a:lnSpc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Bulletpoint</a:t>
            </a:r>
            <a:r>
              <a:rPr lang="nl-NL" dirty="0"/>
              <a:t> 1</a:t>
            </a:r>
          </a:p>
          <a:p>
            <a:pPr lvl="0"/>
            <a:r>
              <a:rPr lang="nl-NL" dirty="0"/>
              <a:t>Er is ook een tweede </a:t>
            </a:r>
            <a:r>
              <a:rPr lang="nl-NL" dirty="0" err="1"/>
              <a:t>bulletpoint</a:t>
            </a:r>
            <a:endParaRPr lang="nl-NL" dirty="0"/>
          </a:p>
          <a:p>
            <a:pPr lvl="0"/>
            <a:r>
              <a:rPr lang="nl-NL" dirty="0"/>
              <a:t>En zelfs een derde</a:t>
            </a:r>
          </a:p>
          <a:p>
            <a:pPr lvl="0"/>
            <a:r>
              <a:rPr lang="nl-NL" dirty="0"/>
              <a:t>Mocht het nodig zijn, een vierde is er ook</a:t>
            </a:r>
          </a:p>
          <a:p>
            <a:pPr lvl="0"/>
            <a:r>
              <a:rPr lang="nl-NL" dirty="0"/>
              <a:t>Nummer 5 is de laatste</a:t>
            </a:r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34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4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5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31178" y="1021695"/>
            <a:ext cx="10234569" cy="428853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1000"/>
              </a:lnSpc>
              <a:defRPr sz="8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931178" y="6195504"/>
            <a:ext cx="7558481" cy="4821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7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989902" y="662730"/>
            <a:ext cx="8279933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5145" y="1122363"/>
            <a:ext cx="7395026" cy="3776808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45" y="5415328"/>
            <a:ext cx="4985655" cy="4821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55" y="5295225"/>
            <a:ext cx="1663616" cy="4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25185"/>
            <a:ext cx="10515600" cy="977112"/>
          </a:xfrm>
          <a:prstGeom prst="rect">
            <a:avLst/>
          </a:prstGeom>
        </p:spPr>
        <p:txBody>
          <a:bodyPr/>
          <a:lstStyle>
            <a:lvl1pPr>
              <a:defRPr sz="5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227482"/>
            <a:ext cx="9916486" cy="36532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buNone/>
              <a:defRPr sz="3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 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</a:t>
            </a:r>
          </a:p>
        </p:txBody>
      </p:sp>
    </p:spTree>
    <p:extLst>
      <p:ext uri="{BB962C8B-B14F-4D97-AF65-F5344CB8AC3E}">
        <p14:creationId xmlns:p14="http://schemas.microsoft.com/office/powerpoint/2010/main" val="33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25185"/>
            <a:ext cx="10515600" cy="977112"/>
          </a:xfrm>
          <a:prstGeom prst="rect">
            <a:avLst/>
          </a:prstGeom>
        </p:spPr>
        <p:txBody>
          <a:bodyPr/>
          <a:lstStyle>
            <a:lvl1pPr>
              <a:defRPr sz="5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227482"/>
            <a:ext cx="9916486" cy="36532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3800"/>
              </a:lnSpc>
              <a:buFont typeface="Arial" charset="0"/>
              <a:buChar char="•"/>
              <a:defRPr sz="29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Bulletpoint</a:t>
            </a:r>
            <a:r>
              <a:rPr lang="nl-NL" dirty="0"/>
              <a:t> 1</a:t>
            </a:r>
          </a:p>
          <a:p>
            <a:pPr lvl="0"/>
            <a:r>
              <a:rPr lang="nl-NL" dirty="0"/>
              <a:t>Er is ook een tweede </a:t>
            </a:r>
            <a:r>
              <a:rPr lang="nl-NL" dirty="0" err="1"/>
              <a:t>bulletpoint</a:t>
            </a:r>
            <a:endParaRPr lang="nl-NL" dirty="0"/>
          </a:p>
          <a:p>
            <a:pPr lvl="0"/>
            <a:r>
              <a:rPr lang="nl-NL" dirty="0"/>
              <a:t>En zelfs een derde</a:t>
            </a:r>
          </a:p>
          <a:p>
            <a:pPr lvl="0"/>
            <a:r>
              <a:rPr lang="nl-NL" dirty="0"/>
              <a:t>Mocht het nodig zijn, een vierde is er ook</a:t>
            </a:r>
          </a:p>
          <a:p>
            <a:pPr lvl="0"/>
            <a:r>
              <a:rPr lang="nl-NL" dirty="0"/>
              <a:t>Nummer 5 is de laatste</a:t>
            </a:r>
          </a:p>
        </p:txBody>
      </p:sp>
    </p:spTree>
    <p:extLst>
      <p:ext uri="{BB962C8B-B14F-4D97-AF65-F5344CB8AC3E}">
        <p14:creationId xmlns:p14="http://schemas.microsoft.com/office/powerpoint/2010/main" val="112060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15068" y="501707"/>
            <a:ext cx="10075178" cy="52866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6500"/>
              </a:lnSpc>
              <a:defRPr sz="5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Ruimte voor tekst of quote in een presentatie, die in maximaal vier regels de inhoud versterkt en verheldert.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15068" y="501707"/>
            <a:ext cx="10075178" cy="52866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6500"/>
              </a:lnSpc>
              <a:defRPr sz="5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Ruimte voor tekst of quote in een presentatie, die in maximaal vier regels de inhoud versterkt en verheldert.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79" y="6182686"/>
            <a:ext cx="1221211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782" y="275863"/>
            <a:ext cx="4987247" cy="1357728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47782" y="1939806"/>
            <a:ext cx="5172182" cy="3998657"/>
          </a:xfrm>
          <a:prstGeom prst="rect">
            <a:avLst/>
          </a:prstGeom>
        </p:spPr>
        <p:txBody>
          <a:bodyPr lIns="0"/>
          <a:lstStyle>
            <a:lvl1pPr marL="457200" indent="-385200" defTabSz="338400">
              <a:lnSpc>
                <a:spcPct val="100000"/>
              </a:lnSpc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Bulletpoint</a:t>
            </a:r>
            <a:r>
              <a:rPr lang="nl-NL" dirty="0"/>
              <a:t> 1</a:t>
            </a:r>
          </a:p>
          <a:p>
            <a:pPr lvl="0"/>
            <a:r>
              <a:rPr lang="nl-NL" dirty="0"/>
              <a:t>Er is ook een tweede </a:t>
            </a:r>
            <a:r>
              <a:rPr lang="nl-NL" dirty="0" err="1"/>
              <a:t>bulletpoint</a:t>
            </a:r>
            <a:endParaRPr lang="nl-NL" dirty="0"/>
          </a:p>
          <a:p>
            <a:pPr lvl="0"/>
            <a:r>
              <a:rPr lang="nl-NL" dirty="0"/>
              <a:t>En zelfs een derde</a:t>
            </a:r>
          </a:p>
          <a:p>
            <a:pPr lvl="0"/>
            <a:r>
              <a:rPr lang="nl-NL" dirty="0"/>
              <a:t>Mocht het nodig zijn, een vierde is er ook</a:t>
            </a:r>
          </a:p>
          <a:p>
            <a:pPr lvl="0"/>
            <a:r>
              <a:rPr lang="nl-NL" dirty="0"/>
              <a:t>Nummer 5 is de laatste</a:t>
            </a:r>
          </a:p>
        </p:txBody>
      </p:sp>
    </p:spTree>
    <p:extLst>
      <p:ext uri="{BB962C8B-B14F-4D97-AF65-F5344CB8AC3E}">
        <p14:creationId xmlns:p14="http://schemas.microsoft.com/office/powerpoint/2010/main" val="50371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781" y="275863"/>
            <a:ext cx="10802420" cy="89539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3593945"/>
            <a:ext cx="12192000" cy="32640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47781" y="1528840"/>
            <a:ext cx="10884614" cy="1707519"/>
          </a:xfrm>
          <a:prstGeom prst="rect">
            <a:avLst/>
          </a:prstGeom>
        </p:spPr>
        <p:txBody>
          <a:bodyPr lIns="0"/>
          <a:lstStyle>
            <a:lvl1pPr marL="72000" indent="0" defTabSz="338400">
              <a:lnSpc>
                <a:spcPct val="100000"/>
              </a:lnSpc>
              <a:buFont typeface="Arial" charset="0"/>
              <a:buNone/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 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14" y="6139047"/>
            <a:ext cx="1221210" cy="360727"/>
          </a:xfrm>
          <a:prstGeom prst="rect">
            <a:avLst/>
          </a:prstGeom>
        </p:spPr>
      </p:pic>
      <p:sp>
        <p:nvSpPr>
          <p:cNvPr id="9" name="Tijdelijke aanduiding voor inhoud 3"/>
          <p:cNvSpPr txBox="1">
            <a:spLocks/>
          </p:cNvSpPr>
          <p:nvPr userDrawn="1"/>
        </p:nvSpPr>
        <p:spPr>
          <a:xfrm>
            <a:off x="6172200" y="75414"/>
            <a:ext cx="6019800" cy="6782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6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78" y="615733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itiatief@eindhoven.n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mailto:renee.posthumus@eindhoven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Welkom!</a:t>
            </a:r>
            <a:br>
              <a:rPr lang="nl-NL" dirty="0"/>
            </a:br>
            <a:br>
              <a:rPr lang="nl-NL" dirty="0"/>
            </a:br>
            <a:r>
              <a:rPr lang="nl-NL" sz="3200" dirty="0"/>
              <a:t>Hessen Kasselstraat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10 juni 2025</a:t>
            </a:r>
          </a:p>
        </p:txBody>
      </p:sp>
    </p:spTree>
    <p:extLst>
      <p:ext uri="{BB962C8B-B14F-4D97-AF65-F5344CB8AC3E}">
        <p14:creationId xmlns:p14="http://schemas.microsoft.com/office/powerpoint/2010/main" val="313625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5E8EB-CCEB-E90A-02FF-EBEBAA3F5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E292-2F5A-23F2-BBA2-78521CC4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Gesprekken tot zo ver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868E4D6-20AA-CFC8-776D-81EE28A1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4772025" cy="41221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NEOS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Voorstel voor </a:t>
            </a:r>
            <a:r>
              <a:rPr lang="nl-NL" sz="1600" dirty="0" err="1"/>
              <a:t>vergroenen</a:t>
            </a:r>
            <a:r>
              <a:rPr lang="nl-NL" sz="1600" dirty="0"/>
              <a:t> parkeerplaatsen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Meerdere varianten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NEOS gaat op eigen manier </a:t>
            </a:r>
            <a:r>
              <a:rPr lang="nl-NL" sz="1600" dirty="0" err="1"/>
              <a:t>vergroenen</a:t>
            </a:r>
            <a:r>
              <a:rPr lang="nl-NL" sz="16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Valt buiten het werkgebied </a:t>
            </a:r>
          </a:p>
        </p:txBody>
      </p:sp>
      <p:pic>
        <p:nvPicPr>
          <p:cNvPr id="14" name="Afbeelding 13" descr="Foto van het gebouw van NEOS. ">
            <a:extLst>
              <a:ext uri="{FF2B5EF4-FFF2-40B4-BE49-F238E27FC236}">
                <a16:creationId xmlns:a16="http://schemas.microsoft.com/office/drawing/2014/main" id="{8230B66C-C1EC-FAFD-6B1C-556D48F03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5" t="13785" r="1925" b="4311"/>
          <a:stretch/>
        </p:blipFill>
        <p:spPr>
          <a:xfrm>
            <a:off x="5768974" y="1772283"/>
            <a:ext cx="5584826" cy="39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FFAFE-AB10-133A-BD7E-1DCBC4229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AAD5C-E3E4-5F13-441C-72724175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Gesprekken tot zo ver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32B50FA-9416-BC50-03A7-762751FF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Studentencomplex (The Cube)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Voorstel voor </a:t>
            </a:r>
            <a:r>
              <a:rPr lang="nl-NL" sz="1600" dirty="0" err="1"/>
              <a:t>vergroenen</a:t>
            </a:r>
            <a:r>
              <a:rPr lang="nl-NL" sz="1600" dirty="0"/>
              <a:t> parkeerplaatsen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Meerdere varianten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nl-NL" sz="16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nl-NL" sz="1600" dirty="0"/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3 parkeerplaatsen in grasbeton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Plantvakken tussen de parkeerplaatsen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13" name="Afbeelding 12" descr="Foto van het gebouw van The Cube.">
            <a:extLst>
              <a:ext uri="{FF2B5EF4-FFF2-40B4-BE49-F238E27FC236}">
                <a16:creationId xmlns:a16="http://schemas.microsoft.com/office/drawing/2014/main" id="{ACFC58B0-78DC-4068-1372-3AB6E5CC9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74" y="1772284"/>
            <a:ext cx="5594250" cy="39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3215-928A-DF3C-B558-84CED2198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7A401-C4EA-D2F8-770D-4BE9AC96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pic>
        <p:nvPicPr>
          <p:cNvPr id="4" name="Afbeelding 3" descr="Het voorlopig ontwerp voor de Hessen Kasselstraat.">
            <a:extLst>
              <a:ext uri="{FF2B5EF4-FFF2-40B4-BE49-F238E27FC236}">
                <a16:creationId xmlns:a16="http://schemas.microsoft.com/office/drawing/2014/main" id="{21F05426-5D2A-D857-DF71-7A9BD3239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75" y="1523766"/>
            <a:ext cx="7651574" cy="48960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Afbeelding 4" descr="Legenda die hoort bij het voorlopig ontwerp van de Hessen Kasselstraat.">
            <a:extLst>
              <a:ext uri="{FF2B5EF4-FFF2-40B4-BE49-F238E27FC236}">
                <a16:creationId xmlns:a16="http://schemas.microsoft.com/office/drawing/2014/main" id="{86D44D4B-9A5E-9348-627E-CDD8ED9B4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346" y="1399941"/>
            <a:ext cx="3895654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DB32D-609D-A3AB-8246-7D488378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43CE5-CBAF-77DC-FE5F-4FE00694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pic>
        <p:nvPicPr>
          <p:cNvPr id="4" name="Afbeelding 3" descr="Inzoom op het voorlopig ontwerp, deel A. Aan de kant bij de Princessenlaan. ">
            <a:extLst>
              <a:ext uri="{FF2B5EF4-FFF2-40B4-BE49-F238E27FC236}">
                <a16:creationId xmlns:a16="http://schemas.microsoft.com/office/drawing/2014/main" id="{C0080200-B6F2-757E-90BB-DC9F7002D9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13" y="1899376"/>
            <a:ext cx="4717026" cy="45210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Afbeelding 4" descr="Doorsnede van de inzoom deel A. Plantvak - trottoir - rijdbaan - trottoir - plantvak">
            <a:extLst>
              <a:ext uri="{FF2B5EF4-FFF2-40B4-BE49-F238E27FC236}">
                <a16:creationId xmlns:a16="http://schemas.microsoft.com/office/drawing/2014/main" id="{7947D91A-E5E1-8707-70DA-9F4249E5B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787" y="1639022"/>
            <a:ext cx="5574890" cy="26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45DE3-B55A-9AD5-6D2A-1E15E4A3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7A3BA-41EE-13FF-C4F6-21C83D77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pic>
        <p:nvPicPr>
          <p:cNvPr id="4" name="Afbeelding 3" descr="Inzoom op het voorlopig ontwerp, deel B. ">
            <a:extLst>
              <a:ext uri="{FF2B5EF4-FFF2-40B4-BE49-F238E27FC236}">
                <a16:creationId xmlns:a16="http://schemas.microsoft.com/office/drawing/2014/main" id="{D5524A90-70EA-562D-A94D-2AE47012D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13" y="1371600"/>
            <a:ext cx="8195112" cy="50488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Afbeelding 4" descr="Doorsnede van inzoom deel B. Gevelgroen - trottoir (niet verhoogd) - rijbaan 2 richtingen - trottoir (niet verhoogd) - parkeervak in grasbeton - uitstapstrook. ">
            <a:extLst>
              <a:ext uri="{FF2B5EF4-FFF2-40B4-BE49-F238E27FC236}">
                <a16:creationId xmlns:a16="http://schemas.microsoft.com/office/drawing/2014/main" id="{1CAF0CE0-D65A-CA2E-EF6C-ACB0FD66F4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282" y="1371600"/>
            <a:ext cx="5458407" cy="32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A19FB-1177-8C31-08C1-04F31F11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81212-EB59-3843-B85A-48CB04E4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pic>
        <p:nvPicPr>
          <p:cNvPr id="4" name="Afbeelding 3" descr="Inzoom voorlopig ontwerp, deel C. ">
            <a:extLst>
              <a:ext uri="{FF2B5EF4-FFF2-40B4-BE49-F238E27FC236}">
                <a16:creationId xmlns:a16="http://schemas.microsoft.com/office/drawing/2014/main" id="{2FD6DF78-4916-BBE0-000D-0C46F00C6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13" y="1602297"/>
            <a:ext cx="6528237" cy="48181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Afbeelding 4" descr="Doorsnede inzoom deel C. Trottoir - parkeervak - rijbaan - groenvak - trottoir. ">
            <a:extLst>
              <a:ext uri="{FF2B5EF4-FFF2-40B4-BE49-F238E27FC236}">
                <a16:creationId xmlns:a16="http://schemas.microsoft.com/office/drawing/2014/main" id="{C9A3F78A-357C-B245-DFCA-20F9B3EA0A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593" y="1602297"/>
            <a:ext cx="5458407" cy="29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60D17-EDE4-1DE8-368D-57A9E1D66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D5B82-3D8F-C298-4E31-084947C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0DAFAC4-C7B9-6738-111D-0ECEA7F8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Materialen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Hergebruik?</a:t>
            </a:r>
          </a:p>
        </p:txBody>
      </p:sp>
      <p:pic>
        <p:nvPicPr>
          <p:cNvPr id="11" name="Afbeelding 10" descr="Foto voorbeeld klinkers">
            <a:extLst>
              <a:ext uri="{FF2B5EF4-FFF2-40B4-BE49-F238E27FC236}">
                <a16:creationId xmlns:a16="http://schemas.microsoft.com/office/drawing/2014/main" id="{A1A89B47-A39B-E617-A12D-E0E94938F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13" y="1751863"/>
            <a:ext cx="3473875" cy="2261092"/>
          </a:xfrm>
          <a:prstGeom prst="rect">
            <a:avLst/>
          </a:prstGeom>
        </p:spPr>
      </p:pic>
      <p:pic>
        <p:nvPicPr>
          <p:cNvPr id="13" name="Afbeelding 12" descr="Foto voorbeeld trottoirtegels">
            <a:extLst>
              <a:ext uri="{FF2B5EF4-FFF2-40B4-BE49-F238E27FC236}">
                <a16:creationId xmlns:a16="http://schemas.microsoft.com/office/drawing/2014/main" id="{9B63C04D-185C-1017-E46D-7BB6E3F50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648" y="1751863"/>
            <a:ext cx="3490161" cy="2271692"/>
          </a:xfrm>
          <a:prstGeom prst="rect">
            <a:avLst/>
          </a:prstGeom>
        </p:spPr>
      </p:pic>
      <p:pic>
        <p:nvPicPr>
          <p:cNvPr id="8" name="Afbeelding 7" descr="Foto voorbeeld grasbetontegels">
            <a:extLst>
              <a:ext uri="{FF2B5EF4-FFF2-40B4-BE49-F238E27FC236}">
                <a16:creationId xmlns:a16="http://schemas.microsoft.com/office/drawing/2014/main" id="{F0407848-304C-2E84-B8E2-57C514EC6B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13" y="4159374"/>
            <a:ext cx="3473875" cy="2261091"/>
          </a:xfrm>
          <a:prstGeom prst="rect">
            <a:avLst/>
          </a:prstGeom>
        </p:spPr>
      </p:pic>
      <p:pic>
        <p:nvPicPr>
          <p:cNvPr id="17" name="Afbeelding 16" descr="Foto voorbeeld tegel uitstapstrook">
            <a:extLst>
              <a:ext uri="{FF2B5EF4-FFF2-40B4-BE49-F238E27FC236}">
                <a16:creationId xmlns:a16="http://schemas.microsoft.com/office/drawing/2014/main" id="{4EDCE69C-3058-6AAE-4260-BED910E9C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648" y="4159374"/>
            <a:ext cx="3490827" cy="22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25B83-E5B9-7957-8CEF-BBDEAD67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5A9D-6C7D-644E-60C6-394B0D73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C0FF86A-D7EF-9396-8F7A-41ACB23E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Beplanting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Bomen</a:t>
            </a:r>
          </a:p>
        </p:txBody>
      </p:sp>
      <p:pic>
        <p:nvPicPr>
          <p:cNvPr id="6" name="Afbeelding 5" descr="Foto zuilvoormige rode esdoorn">
            <a:extLst>
              <a:ext uri="{FF2B5EF4-FFF2-40B4-BE49-F238E27FC236}">
                <a16:creationId xmlns:a16="http://schemas.microsoft.com/office/drawing/2014/main" id="{D668B5D2-5EDB-F7D2-D662-A39052760E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13" y="1772816"/>
            <a:ext cx="3015536" cy="4647648"/>
          </a:xfrm>
          <a:prstGeom prst="rect">
            <a:avLst/>
          </a:prstGeom>
        </p:spPr>
      </p:pic>
      <p:pic>
        <p:nvPicPr>
          <p:cNvPr id="4" name="Afbeelding 3" descr="Foto zuilvoormige rode esdoorn ">
            <a:extLst>
              <a:ext uri="{FF2B5EF4-FFF2-40B4-BE49-F238E27FC236}">
                <a16:creationId xmlns:a16="http://schemas.microsoft.com/office/drawing/2014/main" id="{C74B7927-407C-DE82-5EE1-5EDF3D3468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902" y="4390750"/>
            <a:ext cx="791547" cy="2029714"/>
          </a:xfrm>
          <a:prstGeom prst="rect">
            <a:avLst/>
          </a:prstGeom>
        </p:spPr>
      </p:pic>
      <p:pic>
        <p:nvPicPr>
          <p:cNvPr id="11" name="Afbeelding 10" descr="Foto Iep">
            <a:extLst>
              <a:ext uri="{FF2B5EF4-FFF2-40B4-BE49-F238E27FC236}">
                <a16:creationId xmlns:a16="http://schemas.microsoft.com/office/drawing/2014/main" id="{E78AAD75-6506-49C0-E4BE-B79880164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088" y="1772817"/>
            <a:ext cx="3015536" cy="46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9B80-D153-E954-8879-A65F52BA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9EEA0-117A-EDFF-ACFF-81EC6881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C800A6B-D1D2-E7F5-5AF9-7FBBBDFD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Beplanting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Plantvakken</a:t>
            </a:r>
          </a:p>
        </p:txBody>
      </p:sp>
      <p:pic>
        <p:nvPicPr>
          <p:cNvPr id="15" name="Afbeelding 14" descr="Foto Buddleja davidii 'Free Petite Snow White'/ dwergvlinderstruik">
            <a:extLst>
              <a:ext uri="{FF2B5EF4-FFF2-40B4-BE49-F238E27FC236}">
                <a16:creationId xmlns:a16="http://schemas.microsoft.com/office/drawing/2014/main" id="{C183E824-0262-F918-B1F9-A5BC39FF4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13" y="1772816"/>
            <a:ext cx="2923785" cy="2734209"/>
          </a:xfrm>
          <a:prstGeom prst="rect">
            <a:avLst/>
          </a:prstGeom>
        </p:spPr>
      </p:pic>
      <p:pic>
        <p:nvPicPr>
          <p:cNvPr id="4" name="Afbeelding 3" descr="Foto Irish Green/ zegge">
            <a:extLst>
              <a:ext uri="{FF2B5EF4-FFF2-40B4-BE49-F238E27FC236}">
                <a16:creationId xmlns:a16="http://schemas.microsoft.com/office/drawing/2014/main" id="{B60733B9-AAF1-0558-C625-3732825BF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119" y="1772817"/>
            <a:ext cx="1947968" cy="2131852"/>
          </a:xfrm>
          <a:prstGeom prst="rect">
            <a:avLst/>
          </a:prstGeom>
        </p:spPr>
      </p:pic>
      <p:pic>
        <p:nvPicPr>
          <p:cNvPr id="13" name="Afbeelding 12" descr="Foto Rudbeckia fulgida 'Little Star'/zonnehoed">
            <a:extLst>
              <a:ext uri="{FF2B5EF4-FFF2-40B4-BE49-F238E27FC236}">
                <a16:creationId xmlns:a16="http://schemas.microsoft.com/office/drawing/2014/main" id="{6709E33E-CADE-929F-48C8-2360C7F0C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834" y="1772818"/>
            <a:ext cx="2084716" cy="2131852"/>
          </a:xfrm>
          <a:prstGeom prst="rect">
            <a:avLst/>
          </a:prstGeom>
        </p:spPr>
      </p:pic>
      <p:pic>
        <p:nvPicPr>
          <p:cNvPr id="7" name="Afbeelding 6" descr="Foto Geranium Rozanne/ooievaarsbek">
            <a:extLst>
              <a:ext uri="{FF2B5EF4-FFF2-40B4-BE49-F238E27FC236}">
                <a16:creationId xmlns:a16="http://schemas.microsoft.com/office/drawing/2014/main" id="{9AEC58E9-E853-E3BE-717A-2E7D59453B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913" y="4651444"/>
            <a:ext cx="2923785" cy="1769020"/>
          </a:xfrm>
          <a:prstGeom prst="rect">
            <a:avLst/>
          </a:prstGeom>
        </p:spPr>
      </p:pic>
      <p:pic>
        <p:nvPicPr>
          <p:cNvPr id="11" name="Afbeelding 10" descr="Foto Persicaria bistorta 'Superba'/ duizendknoop">
            <a:extLst>
              <a:ext uri="{FF2B5EF4-FFF2-40B4-BE49-F238E27FC236}">
                <a16:creationId xmlns:a16="http://schemas.microsoft.com/office/drawing/2014/main" id="{CD80D0CC-FC34-95BF-CDC0-A1680DE8EB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119" y="4080356"/>
            <a:ext cx="4169431" cy="23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DD208-F80B-6DF8-ED39-D22C2C3E6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63E08-1CC0-EF98-EFE0-D1B89F8C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586D2F6-ED1C-E0D8-4900-439825E6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Beplanting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Gevelgroen?</a:t>
            </a:r>
          </a:p>
        </p:txBody>
      </p:sp>
      <p:pic>
        <p:nvPicPr>
          <p:cNvPr id="12" name="Afbeelding 11" descr="Voorbeeld foto gevelgroen met 2 kabels ">
            <a:extLst>
              <a:ext uri="{FF2B5EF4-FFF2-40B4-BE49-F238E27FC236}">
                <a16:creationId xmlns:a16="http://schemas.microsoft.com/office/drawing/2014/main" id="{FA9D21C8-03F3-4356-E5F8-42158713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913" y="1772816"/>
            <a:ext cx="3102305" cy="4647648"/>
          </a:xfrm>
          <a:prstGeom prst="rect">
            <a:avLst/>
          </a:prstGeom>
        </p:spPr>
      </p:pic>
      <p:pic>
        <p:nvPicPr>
          <p:cNvPr id="11" name="Afbeelding 10" descr="Foto stalenboom waar planten in kunnen groeien &#10;">
            <a:extLst>
              <a:ext uri="{FF2B5EF4-FFF2-40B4-BE49-F238E27FC236}">
                <a16:creationId xmlns:a16="http://schemas.microsoft.com/office/drawing/2014/main" id="{7D668846-7660-7C91-4A7C-214152991C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237" y="1772816"/>
            <a:ext cx="1722694" cy="2929782"/>
          </a:xfrm>
          <a:prstGeom prst="rect">
            <a:avLst/>
          </a:prstGeom>
        </p:spPr>
      </p:pic>
      <p:pic>
        <p:nvPicPr>
          <p:cNvPr id="7" name="Afbeelding 6" descr="Foto beschermpaal">
            <a:extLst>
              <a:ext uri="{FF2B5EF4-FFF2-40B4-BE49-F238E27FC236}">
                <a16:creationId xmlns:a16="http://schemas.microsoft.com/office/drawing/2014/main" id="{910D0EDA-B593-6B81-85C8-66032512B8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237" y="4834624"/>
            <a:ext cx="1722694" cy="1585840"/>
          </a:xfrm>
          <a:prstGeom prst="rect">
            <a:avLst/>
          </a:prstGeom>
        </p:spPr>
      </p:pic>
      <p:pic>
        <p:nvPicPr>
          <p:cNvPr id="5" name="Afbeelding 4" descr="Foto geveltuin">
            <a:extLst>
              <a:ext uri="{FF2B5EF4-FFF2-40B4-BE49-F238E27FC236}">
                <a16:creationId xmlns:a16="http://schemas.microsoft.com/office/drawing/2014/main" id="{058C4A2C-78F0-285D-F094-0C3AC1E06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450" y="1772815"/>
            <a:ext cx="2608255" cy="2537961"/>
          </a:xfrm>
          <a:prstGeom prst="rect">
            <a:avLst/>
          </a:prstGeom>
        </p:spPr>
      </p:pic>
      <p:pic>
        <p:nvPicPr>
          <p:cNvPr id="14" name="Afbeelding 13" descr="Foto klimplant">
            <a:extLst>
              <a:ext uri="{FF2B5EF4-FFF2-40B4-BE49-F238E27FC236}">
                <a16:creationId xmlns:a16="http://schemas.microsoft.com/office/drawing/2014/main" id="{479A2CF0-4604-0488-A1D0-CFFA27319C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450" y="4420376"/>
            <a:ext cx="1333066" cy="20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5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22D01-B10C-D3B1-EE9D-60B045BF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AF23D-B87D-68C9-E165-147B61B5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Programma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4F972-FDB2-3A7B-81FC-D1E5B5CD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9916486" cy="398520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Opening + voorstellen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Historie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Wat moet er gebeuren?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Gesprekken tot zo ver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Het voorlopig ontwerp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Vervolg en planning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Vragen &amp; opmerkingen</a:t>
            </a:r>
          </a:p>
        </p:txBody>
      </p:sp>
    </p:spTree>
    <p:extLst>
      <p:ext uri="{BB962C8B-B14F-4D97-AF65-F5344CB8AC3E}">
        <p14:creationId xmlns:p14="http://schemas.microsoft.com/office/powerpoint/2010/main" val="209765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BC5D4-C36E-A4E0-9617-6A1EAE864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0CFA9-C999-BCE2-7D3D-5FCEB806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voorlopig ontwerp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3092406-EC6A-A289-F850-EC2ACCD9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Verlichting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Zelfde als in de </a:t>
            </a:r>
            <a:r>
              <a:rPr lang="nl-NL" sz="1600" dirty="0" err="1"/>
              <a:t>Princessenlaan</a:t>
            </a:r>
            <a:r>
              <a:rPr lang="nl-NL" sz="16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Hoogte 4 m </a:t>
            </a:r>
            <a:r>
              <a:rPr lang="nl-NL" sz="1600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Lichtkleur: warm wit 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1026" name="Picture 2" descr="Foto lichtmast in de Princessenlaan ">
            <a:extLst>
              <a:ext uri="{FF2B5EF4-FFF2-40B4-BE49-F238E27FC236}">
                <a16:creationId xmlns:a16="http://schemas.microsoft.com/office/drawing/2014/main" id="{571483C3-1E18-0215-852E-4D81E060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4" y="1772817"/>
            <a:ext cx="3415973" cy="46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 armatuur&#10;">
            <a:extLst>
              <a:ext uri="{FF2B5EF4-FFF2-40B4-BE49-F238E27FC236}">
                <a16:creationId xmlns:a16="http://schemas.microsoft.com/office/drawing/2014/main" id="{96BE445D-6D37-8460-DD83-088CDB2D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484" y="1772817"/>
            <a:ext cx="1972360" cy="150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61E8D-8333-9D04-8ED4-2F2C68F1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04720-B511-0949-6787-DA71E413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Vervolg en planning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7689B73-94F0-BBF4-7C4E-7199EBF1FB6A}"/>
              </a:ext>
            </a:extLst>
          </p:cNvPr>
          <p:cNvSpPr/>
          <p:nvPr/>
        </p:nvSpPr>
        <p:spPr>
          <a:xfrm>
            <a:off x="836825" y="2231096"/>
            <a:ext cx="2876549" cy="1401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Ontwerpfase</a:t>
            </a:r>
            <a:endParaRPr lang="nl-NL" b="1" dirty="0"/>
          </a:p>
          <a:p>
            <a:pPr algn="ctr"/>
            <a:r>
              <a:rPr lang="nl-NL" sz="1400" dirty="0"/>
              <a:t>November 2024 – Augustus 2025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B0D99A-EE61-0F04-0691-A7F3A0BAC9A7}"/>
              </a:ext>
            </a:extLst>
          </p:cNvPr>
          <p:cNvSpPr txBox="1"/>
          <p:nvPr/>
        </p:nvSpPr>
        <p:spPr>
          <a:xfrm>
            <a:off x="857139" y="3872818"/>
            <a:ext cx="299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Voorlopig ontwerp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Zwaarwegende aspecten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Definitief ontwerp (brief)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Interne toetsing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14042DE0-1B04-CC9F-0202-325D3DC69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8150" y="2745514"/>
            <a:ext cx="657225" cy="3714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EB26859-06BE-5ED1-1EE9-16A50956ED42}"/>
              </a:ext>
            </a:extLst>
          </p:cNvPr>
          <p:cNvSpPr/>
          <p:nvPr/>
        </p:nvSpPr>
        <p:spPr>
          <a:xfrm>
            <a:off x="4599200" y="2231096"/>
            <a:ext cx="2876549" cy="1401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Voorbereidingsfase</a:t>
            </a:r>
            <a:endParaRPr lang="nl-NL" b="1" dirty="0"/>
          </a:p>
          <a:p>
            <a:pPr algn="ctr"/>
            <a:r>
              <a:rPr lang="nl-NL" sz="1400" dirty="0"/>
              <a:t>Augustus 2025 – Januari 2026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93C3BC3-A004-FF69-1001-C62334C82235}"/>
              </a:ext>
            </a:extLst>
          </p:cNvPr>
          <p:cNvSpPr txBox="1"/>
          <p:nvPr/>
        </p:nvSpPr>
        <p:spPr>
          <a:xfrm>
            <a:off x="4599200" y="3868793"/>
            <a:ext cx="299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Aannemer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Einde fase: contact over wanneer starten + waar starten (</a:t>
            </a:r>
            <a:r>
              <a:rPr lang="nl-NL" sz="1400">
                <a:latin typeface="+mj-lt"/>
              </a:rPr>
              <a:t>brief)</a:t>
            </a:r>
            <a:endParaRPr lang="nl-NL" sz="1400" dirty="0">
              <a:latin typeface="+mj-lt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6234D47-EC8B-0DC2-2595-B46D8E57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1888" y="2745513"/>
            <a:ext cx="657225" cy="3714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207FAA0-9704-56FA-BEC8-9E15EE6F9ABD}"/>
              </a:ext>
            </a:extLst>
          </p:cNvPr>
          <p:cNvSpPr/>
          <p:nvPr/>
        </p:nvSpPr>
        <p:spPr>
          <a:xfrm>
            <a:off x="8361575" y="2231096"/>
            <a:ext cx="2876549" cy="1401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Realisatiefase</a:t>
            </a:r>
            <a:endParaRPr lang="nl-NL" b="1" dirty="0"/>
          </a:p>
          <a:p>
            <a:pPr algn="ctr"/>
            <a:r>
              <a:rPr lang="nl-NL" sz="1400" dirty="0"/>
              <a:t>Februari 2026 – Mei 2026</a:t>
            </a:r>
          </a:p>
          <a:p>
            <a:pPr algn="ctr"/>
            <a:r>
              <a:rPr lang="nl-NL" sz="1400" dirty="0"/>
              <a:t>* kan eerder of later zijn</a:t>
            </a:r>
          </a:p>
          <a:p>
            <a:pPr algn="ctr"/>
            <a:endParaRPr lang="nl-NL" sz="1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A240540-B504-2A35-55B9-E72D79C834D2}"/>
              </a:ext>
            </a:extLst>
          </p:cNvPr>
          <p:cNvSpPr txBox="1"/>
          <p:nvPr/>
        </p:nvSpPr>
        <p:spPr>
          <a:xfrm>
            <a:off x="8361575" y="3868793"/>
            <a:ext cx="299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j-lt"/>
              </a:rPr>
              <a:t>Het werk buiten </a:t>
            </a:r>
          </a:p>
        </p:txBody>
      </p:sp>
    </p:spTree>
    <p:extLst>
      <p:ext uri="{BB962C8B-B14F-4D97-AF65-F5344CB8AC3E}">
        <p14:creationId xmlns:p14="http://schemas.microsoft.com/office/powerpoint/2010/main" val="188802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F286-320A-3BD3-1445-E956520B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4F9C1-5697-97D2-8180-1D777983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Vragen en opmerkingen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F71E8B0-D43D-AD3B-DD66-A6EA0291C76A}"/>
              </a:ext>
            </a:extLst>
          </p:cNvPr>
          <p:cNvSpPr txBox="1">
            <a:spLocks/>
          </p:cNvSpPr>
          <p:nvPr/>
        </p:nvSpPr>
        <p:spPr>
          <a:xfrm>
            <a:off x="838200" y="1634127"/>
            <a:ext cx="4733925" cy="3320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600"/>
              </a:lnSpc>
              <a:spcBef>
                <a:spcPts val="1000"/>
              </a:spcBef>
              <a:buFont typeface="Arial"/>
              <a:buNone/>
              <a:defRPr sz="3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Vraag vanuit bewoners: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Kan er een trottoir komen aan de zuidzijde, waardoor er bij de pilaren bomen kunnen komen?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Te weinig ruimte voor bomen en te dicht tegen de gevel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nl-NL" sz="16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Gevelgroen: </a:t>
            </a:r>
            <a:r>
              <a:rPr lang="nl-NL" sz="1600" dirty="0">
                <a:hlinkClick r:id="rId3"/>
              </a:rPr>
              <a:t>initiatief@eindhoven.nl</a:t>
            </a:r>
            <a:r>
              <a:rPr lang="nl-NL" sz="1600" dirty="0"/>
              <a:t> en  </a:t>
            </a:r>
            <a:r>
              <a:rPr lang="nl-NL" sz="1600" dirty="0">
                <a:hlinkClick r:id="rId4"/>
              </a:rPr>
              <a:t>renee.posthumus@eindhoven.nl</a:t>
            </a:r>
            <a:r>
              <a:rPr lang="nl-NL" sz="1600" dirty="0"/>
              <a:t> in de CC</a:t>
            </a:r>
          </a:p>
        </p:txBody>
      </p:sp>
      <p:pic>
        <p:nvPicPr>
          <p:cNvPr id="5" name="Afbeelding 4" descr="Foto van de kaartjes waar mensen hun vragen en opmerkingen achter kunnen laten">
            <a:extLst>
              <a:ext uri="{FF2B5EF4-FFF2-40B4-BE49-F238E27FC236}">
                <a16:creationId xmlns:a16="http://schemas.microsoft.com/office/drawing/2014/main" id="{A583FE23-147B-0D63-AF2E-ECCF757C44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014" y="1634127"/>
            <a:ext cx="4857650" cy="332081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8705BF6-2C84-DD28-5CA0-95A1E491AB29}"/>
              </a:ext>
            </a:extLst>
          </p:cNvPr>
          <p:cNvSpPr txBox="1">
            <a:spLocks/>
          </p:cNvSpPr>
          <p:nvPr/>
        </p:nvSpPr>
        <p:spPr>
          <a:xfrm>
            <a:off x="519629" y="5824461"/>
            <a:ext cx="10111838" cy="816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tx2"/>
                </a:solidFill>
              </a:rPr>
              <a:t>Voorlopig ontwerp + presentatie worden komende weken gedeeld op: </a:t>
            </a:r>
            <a:r>
              <a:rPr lang="nl-NL" sz="1600" u="sng" dirty="0">
                <a:solidFill>
                  <a:srgbClr val="FF0000"/>
                </a:solidFill>
              </a:rPr>
              <a:t>www.eindhoven.nl/hessenkasselstraat </a:t>
            </a:r>
            <a:br>
              <a:rPr lang="nl-NL" sz="1600" dirty="0">
                <a:solidFill>
                  <a:schemeClr val="tx2"/>
                </a:solidFill>
              </a:rPr>
            </a:br>
            <a:br>
              <a:rPr lang="nl-NL" sz="1600" dirty="0">
                <a:solidFill>
                  <a:schemeClr val="tx2"/>
                </a:solidFill>
              </a:rPr>
            </a:br>
            <a:r>
              <a:rPr lang="nl-NL" sz="1600" dirty="0">
                <a:solidFill>
                  <a:schemeClr val="tx2"/>
                </a:solidFill>
              </a:rPr>
              <a:t>Mailadres: </a:t>
            </a:r>
            <a:r>
              <a:rPr lang="nl-NL" sz="1600" u="sng" dirty="0">
                <a:solidFill>
                  <a:srgbClr val="FF0000"/>
                </a:solidFill>
              </a:rPr>
              <a:t>renee.posthumus@eindhoven.nl</a:t>
            </a:r>
          </a:p>
          <a:p>
            <a:endParaRPr lang="nl-NL" sz="1800" dirty="0">
              <a:solidFill>
                <a:schemeClr val="tx2"/>
              </a:solidFill>
            </a:endParaRPr>
          </a:p>
          <a:p>
            <a:endParaRPr lang="nl-NL" sz="1400" dirty="0">
              <a:solidFill>
                <a:schemeClr val="tx2"/>
              </a:solidFill>
            </a:endParaRPr>
          </a:p>
          <a:p>
            <a:endParaRPr lang="nl-NL" sz="1400" dirty="0">
              <a:solidFill>
                <a:schemeClr val="tx2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5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4162-23E5-46A0-CF5C-6E2A22D5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234FB-CE8E-8FEE-F34F-333FEB2F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Opening + voorstellen</a:t>
            </a:r>
          </a:p>
        </p:txBody>
      </p:sp>
      <p:pic>
        <p:nvPicPr>
          <p:cNvPr id="5" name="Tijdelijke aanduiding voor inhoud 4" descr="Straatbeeld van de Hessen Kasselstraat">
            <a:extLst>
              <a:ext uri="{FF2B5EF4-FFF2-40B4-BE49-F238E27FC236}">
                <a16:creationId xmlns:a16="http://schemas.microsoft.com/office/drawing/2014/main" id="{15EF12A4-8546-A01D-EF1C-CD3D62AA5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871" y="1602297"/>
            <a:ext cx="8852258" cy="4332361"/>
          </a:xfrm>
        </p:spPr>
      </p:pic>
    </p:spTree>
    <p:extLst>
      <p:ext uri="{BB962C8B-B14F-4D97-AF65-F5344CB8AC3E}">
        <p14:creationId xmlns:p14="http://schemas.microsoft.com/office/powerpoint/2010/main" val="134248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45765-0BB0-4F8A-9CF3-0BBAD00F9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32CD2-5223-5DE3-0129-D2E0C24F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Historie </a:t>
            </a:r>
          </a:p>
        </p:txBody>
      </p:sp>
      <p:pic>
        <p:nvPicPr>
          <p:cNvPr id="5" name="Afbeelding 4" descr="Hessen Kasselstraat in 2006, industriële straat. Stond een kappersschool op de plek van de huidige appartementen">
            <a:extLst>
              <a:ext uri="{FF2B5EF4-FFF2-40B4-BE49-F238E27FC236}">
                <a16:creationId xmlns:a16="http://schemas.microsoft.com/office/drawing/2014/main" id="{FB148AA8-49AC-47E6-848C-FD375A0877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90976"/>
            <a:ext cx="4624962" cy="3282921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C793F56-DC22-5270-E138-56E1877F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255702"/>
            <a:ext cx="4624962" cy="46672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1600" dirty="0"/>
              <a:t>2006</a:t>
            </a:r>
            <a:endParaRPr lang="nl-NL" sz="2400" dirty="0"/>
          </a:p>
          <a:p>
            <a:pPr marL="457200" indent="-4572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9" name="Afbeelding 8" descr="Hessen Kasselstraat in 2024, nu een woonstraat. Er staan nu appartementen waar voorheen de kappersschool zat">
            <a:extLst>
              <a:ext uri="{FF2B5EF4-FFF2-40B4-BE49-F238E27FC236}">
                <a16:creationId xmlns:a16="http://schemas.microsoft.com/office/drawing/2014/main" id="{8CC6B97E-A58D-426B-636E-DF2F80866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213" y="1787539"/>
            <a:ext cx="4624962" cy="3282921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73C144F-ED44-3CA1-882B-194C20163325}"/>
              </a:ext>
            </a:extLst>
          </p:cNvPr>
          <p:cNvSpPr txBox="1">
            <a:spLocks/>
          </p:cNvSpPr>
          <p:nvPr/>
        </p:nvSpPr>
        <p:spPr>
          <a:xfrm>
            <a:off x="6300214" y="5258521"/>
            <a:ext cx="4624962" cy="4667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600"/>
              </a:lnSpc>
              <a:spcBef>
                <a:spcPts val="1000"/>
              </a:spcBef>
              <a:buFont typeface="Arial"/>
              <a:buNone/>
              <a:defRPr sz="3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l-NL" sz="1600" dirty="0"/>
              <a:t>2024</a:t>
            </a:r>
            <a:endParaRPr lang="nl-NL" sz="2400" dirty="0"/>
          </a:p>
          <a:p>
            <a:pPr marL="457200" indent="-4572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4916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E78B1-2012-6B9E-F6E8-04DA8A3F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982E6-BA91-CE1E-067E-54C03722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Historie </a:t>
            </a:r>
          </a:p>
        </p:txBody>
      </p:sp>
      <p:pic>
        <p:nvPicPr>
          <p:cNvPr id="7" name="Afbeelding 6" descr="Hessen Kasselstraat in 2006, industriële straat. NEOS stond er in die tijd al. ">
            <a:extLst>
              <a:ext uri="{FF2B5EF4-FFF2-40B4-BE49-F238E27FC236}">
                <a16:creationId xmlns:a16="http://schemas.microsoft.com/office/drawing/2014/main" id="{A1BA9BF9-C530-1C84-5414-67AC89CA3C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5" t="9508" r="9775"/>
          <a:stretch/>
        </p:blipFill>
        <p:spPr>
          <a:xfrm>
            <a:off x="1371600" y="1791532"/>
            <a:ext cx="4616539" cy="3274610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26E2CFA-FA64-4C2B-EBF6-3809B06D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255702"/>
            <a:ext cx="4624962" cy="46672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1600" dirty="0"/>
              <a:t>2006</a:t>
            </a:r>
            <a:endParaRPr lang="nl-NL" sz="2400" dirty="0"/>
          </a:p>
          <a:p>
            <a:pPr marL="457200" indent="-4572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 descr="Hessen Kasselstraat in 2024, nu een woonstraat. NEOS is als enige in de straat nog gebleven, verder is de straat verandert.">
            <a:extLst>
              <a:ext uri="{FF2B5EF4-FFF2-40B4-BE49-F238E27FC236}">
                <a16:creationId xmlns:a16="http://schemas.microsoft.com/office/drawing/2014/main" id="{02799472-E15D-CAC9-AE32-48FE2FF5D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8636" y="1791531"/>
            <a:ext cx="4624962" cy="327461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D56FE39-F8C5-667E-8B98-908590BFBA02}"/>
              </a:ext>
            </a:extLst>
          </p:cNvPr>
          <p:cNvSpPr txBox="1">
            <a:spLocks/>
          </p:cNvSpPr>
          <p:nvPr/>
        </p:nvSpPr>
        <p:spPr>
          <a:xfrm>
            <a:off x="6300214" y="5258521"/>
            <a:ext cx="4624962" cy="4667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600"/>
              </a:lnSpc>
              <a:spcBef>
                <a:spcPts val="1000"/>
              </a:spcBef>
              <a:buFont typeface="Arial"/>
              <a:buNone/>
              <a:defRPr sz="3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l-NL" sz="1600" dirty="0"/>
              <a:t>2024</a:t>
            </a:r>
            <a:endParaRPr lang="nl-NL" sz="2400" dirty="0"/>
          </a:p>
          <a:p>
            <a:pPr marL="457200" indent="-4572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3887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3994-8A92-9E88-2847-0D02285A3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B4655-0297-EC6F-ED5E-D985DD3A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Wat moet er gebeuren? 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7210AD0-7F7C-54CE-927A-DD9C319C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424655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/>
              <a:t>Hessen Kasselstraat toe aan onderhoud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 err="1"/>
              <a:t>Herstratingsopgave</a:t>
            </a:r>
            <a:r>
              <a:rPr lang="nl-NL" sz="1600" b="1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 err="1"/>
              <a:t>Vergroenen</a:t>
            </a:r>
            <a:r>
              <a:rPr lang="nl-NL" sz="1600" b="1" dirty="0"/>
              <a:t> waar mogelijk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8" name="Afbeelding 7" descr="Straatbeeld van de Hessen Kasselstraat">
            <a:extLst>
              <a:ext uri="{FF2B5EF4-FFF2-40B4-BE49-F238E27FC236}">
                <a16:creationId xmlns:a16="http://schemas.microsoft.com/office/drawing/2014/main" id="{D01D2823-0548-3B7A-6881-E1921F235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75" y="1772285"/>
            <a:ext cx="5584825" cy="39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7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54B6-75D3-C1D6-AFA3-EE74600A5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4FB22-1FED-3930-7002-2CDE55B6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Wat moet er gebeuren? 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CDBF565-E1F0-6B87-38B6-F78E8610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424655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Hessen Kasselstraat toe aan onderhoud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 err="1"/>
              <a:t>Herstratingsopgave</a:t>
            </a:r>
            <a:r>
              <a:rPr lang="nl-NL" sz="16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 err="1"/>
              <a:t>Vergroenen</a:t>
            </a:r>
            <a:r>
              <a:rPr lang="nl-NL" sz="1600" dirty="0"/>
              <a:t> waar mogelijk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/>
              <a:t>Werkgebied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/>
              <a:t>NEOS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/>
              <a:t>Studentencomplex (The Cube)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nl-NL" sz="1600" b="1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5" name="Afbeelding 4" descr="Werkgebied van het project. Van de Hagenkampweg Zuid tot aan de Princessenlaan.">
            <a:extLst>
              <a:ext uri="{FF2B5EF4-FFF2-40B4-BE49-F238E27FC236}">
                <a16:creationId xmlns:a16="http://schemas.microsoft.com/office/drawing/2014/main" id="{D188223C-45A2-C79F-BFC5-68F2E2A7F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8975" y="1772285"/>
            <a:ext cx="5584825" cy="3983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722F1E96-170F-DF63-F486-FD84E2B2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3192" y="2493372"/>
            <a:ext cx="3712210" cy="2730500"/>
          </a:xfrm>
          <a:custGeom>
            <a:avLst/>
            <a:gdLst>
              <a:gd name="connsiteX0" fmla="*/ 135012 w 3712832"/>
              <a:gd name="connsiteY0" fmla="*/ 0 h 2730926"/>
              <a:gd name="connsiteX1" fmla="*/ 0 w 3712832"/>
              <a:gd name="connsiteY1" fmla="*/ 220929 h 2730926"/>
              <a:gd name="connsiteX2" fmla="*/ 2730926 w 3712832"/>
              <a:gd name="connsiteY2" fmla="*/ 2184741 h 2730926"/>
              <a:gd name="connsiteX3" fmla="*/ 2393396 w 3712832"/>
              <a:gd name="connsiteY3" fmla="*/ 2614325 h 2730926"/>
              <a:gd name="connsiteX4" fmla="*/ 2577503 w 3712832"/>
              <a:gd name="connsiteY4" fmla="*/ 2724789 h 2730926"/>
              <a:gd name="connsiteX5" fmla="*/ 2749337 w 3712832"/>
              <a:gd name="connsiteY5" fmla="*/ 2730926 h 2730926"/>
              <a:gd name="connsiteX6" fmla="*/ 2737063 w 3712832"/>
              <a:gd name="connsiteY6" fmla="*/ 2534545 h 2730926"/>
              <a:gd name="connsiteX7" fmla="*/ 2970265 w 3712832"/>
              <a:gd name="connsiteY7" fmla="*/ 2522271 h 2730926"/>
              <a:gd name="connsiteX8" fmla="*/ 3356891 w 3712832"/>
              <a:gd name="connsiteY8" fmla="*/ 2528408 h 2730926"/>
              <a:gd name="connsiteX9" fmla="*/ 3694421 w 3712832"/>
              <a:gd name="connsiteY9" fmla="*/ 2534545 h 2730926"/>
              <a:gd name="connsiteX10" fmla="*/ 3712832 w 3712832"/>
              <a:gd name="connsiteY10" fmla="*/ 2166330 h 2730926"/>
              <a:gd name="connsiteX11" fmla="*/ 2957992 w 3712832"/>
              <a:gd name="connsiteY11" fmla="*/ 2135646 h 2730926"/>
              <a:gd name="connsiteX12" fmla="*/ 2964129 w 3712832"/>
              <a:gd name="connsiteY12" fmla="*/ 2098824 h 2730926"/>
              <a:gd name="connsiteX13" fmla="*/ 2872075 w 3712832"/>
              <a:gd name="connsiteY13" fmla="*/ 2104961 h 2730926"/>
              <a:gd name="connsiteX14" fmla="*/ 2884349 w 3712832"/>
              <a:gd name="connsiteY14" fmla="*/ 1755157 h 2730926"/>
              <a:gd name="connsiteX15" fmla="*/ 2743200 w 3712832"/>
              <a:gd name="connsiteY15" fmla="*/ 1742883 h 2730926"/>
              <a:gd name="connsiteX16" fmla="*/ 2767747 w 3712832"/>
              <a:gd name="connsiteY16" fmla="*/ 1534228 h 2730926"/>
              <a:gd name="connsiteX17" fmla="*/ 2577503 w 3712832"/>
              <a:gd name="connsiteY17" fmla="*/ 1767431 h 2730926"/>
              <a:gd name="connsiteX18" fmla="*/ 135012 w 3712832"/>
              <a:gd name="connsiteY18" fmla="*/ 0 h 27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2832" h="2730926">
                <a:moveTo>
                  <a:pt x="135012" y="0"/>
                </a:moveTo>
                <a:lnTo>
                  <a:pt x="0" y="220929"/>
                </a:lnTo>
                <a:lnTo>
                  <a:pt x="2730926" y="2184741"/>
                </a:lnTo>
                <a:lnTo>
                  <a:pt x="2393396" y="2614325"/>
                </a:lnTo>
                <a:lnTo>
                  <a:pt x="2577503" y="2724789"/>
                </a:lnTo>
                <a:lnTo>
                  <a:pt x="2749337" y="2730926"/>
                </a:lnTo>
                <a:lnTo>
                  <a:pt x="2737063" y="2534545"/>
                </a:lnTo>
                <a:lnTo>
                  <a:pt x="2970265" y="2522271"/>
                </a:lnTo>
                <a:lnTo>
                  <a:pt x="3356891" y="2528408"/>
                </a:lnTo>
                <a:lnTo>
                  <a:pt x="3694421" y="2534545"/>
                </a:lnTo>
                <a:lnTo>
                  <a:pt x="3712832" y="2166330"/>
                </a:lnTo>
                <a:lnTo>
                  <a:pt x="2957992" y="2135646"/>
                </a:lnTo>
                <a:lnTo>
                  <a:pt x="2964129" y="2098824"/>
                </a:lnTo>
                <a:lnTo>
                  <a:pt x="2872075" y="2104961"/>
                </a:lnTo>
                <a:lnTo>
                  <a:pt x="2884349" y="1755157"/>
                </a:lnTo>
                <a:lnTo>
                  <a:pt x="2743200" y="1742883"/>
                </a:lnTo>
                <a:lnTo>
                  <a:pt x="2767747" y="1534228"/>
                </a:lnTo>
                <a:lnTo>
                  <a:pt x="2577503" y="1767431"/>
                </a:lnTo>
                <a:lnTo>
                  <a:pt x="135012" y="0"/>
                </a:lnTo>
                <a:close/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20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DCEBC-8A76-E1A2-A59C-2E78D670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3490C-6BEA-1BEC-CDDE-7FADD5F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Wat moet er gebeuren?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73791F-0715-4E5F-9715-ED80D2F4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424655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Hessen Kasselstraat toe aan onderhoud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 err="1"/>
              <a:t>Herstratingsopgave</a:t>
            </a:r>
            <a:r>
              <a:rPr lang="nl-NL" sz="16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 err="1"/>
              <a:t>Vergroenen</a:t>
            </a:r>
            <a:r>
              <a:rPr lang="nl-NL" sz="1600" dirty="0"/>
              <a:t> waar mogelijk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nl-NL" sz="1600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Werkgebied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NEOS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Studentencomplex (The Cube)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 err="1"/>
              <a:t>Plantvak</a:t>
            </a:r>
            <a:r>
              <a:rPr lang="nl-NL" sz="1600" b="1" dirty="0"/>
              <a:t> renoveren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b="1" dirty="0"/>
              <a:t>Verlichting 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4" name="Afbeelding 3" descr="Plantvak op de hoek bij The Cube. Rand van het plantvak is verouderd en moet vervangen worden.">
            <a:extLst>
              <a:ext uri="{FF2B5EF4-FFF2-40B4-BE49-F238E27FC236}">
                <a16:creationId xmlns:a16="http://schemas.microsoft.com/office/drawing/2014/main" id="{8FE89A86-7676-CB39-E05B-E902619D5A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974" y="1772284"/>
            <a:ext cx="5584825" cy="39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B822-AEB7-C9E5-EF1F-C9415F84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8B0B7-A4DA-A5B1-06D7-D6AFE2A0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Gesprekken tot zo ver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E748FA5-4FC0-4104-21EE-EB0183F8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128"/>
            <a:ext cx="9916486" cy="35093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b="1" dirty="0"/>
              <a:t>Bewoners appartementen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Voorafgaand het project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Begin project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Bewonersavond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nl-NL" sz="16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nl-NL" sz="1600" dirty="0"/>
              <a:t>Opgehaald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Mooiste straatje van Eindhoven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Groen toevoegen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Zien graag bomen in de straat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Bijdrage leveren aan het groen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Verlichting vervangen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Voetpad in de straat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Verkeersonveilige situaties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11" name="Afbeelding 10" descr="Foto van de maquette die de bewoners hebben gemaakt, voorafgaand het project. ">
            <a:extLst>
              <a:ext uri="{FF2B5EF4-FFF2-40B4-BE49-F238E27FC236}">
                <a16:creationId xmlns:a16="http://schemas.microsoft.com/office/drawing/2014/main" id="{C4E8CD33-97C7-BBA8-3728-1CB6108203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69393" y="971870"/>
            <a:ext cx="3983989" cy="55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2">
      <a:dk1>
        <a:srgbClr val="E32527"/>
      </a:dk1>
      <a:lt1>
        <a:sysClr val="window" lastClr="FFFFFF"/>
      </a:lt1>
      <a:dk2>
        <a:srgbClr val="000000"/>
      </a:dk2>
      <a:lt2>
        <a:srgbClr val="FFFFFF"/>
      </a:lt2>
      <a:accent1>
        <a:srgbClr val="EF4333"/>
      </a:accent1>
      <a:accent2>
        <a:srgbClr val="C01E14"/>
      </a:accent2>
      <a:accent3>
        <a:srgbClr val="9C1006"/>
      </a:accent3>
      <a:accent4>
        <a:srgbClr val="7D0F00"/>
      </a:accent4>
      <a:accent5>
        <a:srgbClr val="F2685B"/>
      </a:accent5>
      <a:accent6>
        <a:srgbClr val="F58E7A"/>
      </a:accent6>
      <a:hlink>
        <a:srgbClr val="F8B3A3"/>
      </a:hlink>
      <a:folHlink>
        <a:srgbClr val="FBD9C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ndhoven_Basis_169 2018 aangepast v2" id="{3B9D5536-EFFB-A34A-82E2-BEB0F00411AD}" vid="{F256F035-3F9B-E846-A545-B4A824A2418E}"/>
    </a:ext>
  </a:extLst>
</a:theme>
</file>

<file path=ppt/theme/theme10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Arial" charset="0"/>
          <a:buChar char="•"/>
          <a:defRPr sz="2500"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ndhoven_Basis_169 2018 aangepast v2" id="{3B9D5536-EFFB-A34A-82E2-BEB0F00411AD}" vid="{F6A063A4-42FD-EA49-A1A7-2753C4E52ADC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ndhoven_Basis_169 2018 aangepast v2" id="{3B9D5536-EFFB-A34A-82E2-BEB0F00411AD}" vid="{17D84CD7-78E6-EC43-AE2E-0BF64301FCEA}"/>
    </a:ext>
  </a:extLst>
</a:theme>
</file>

<file path=ppt/theme/theme4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ndhoven_Basis_169 2018 aangepast v2" id="{3B9D5536-EFFB-A34A-82E2-BEB0F00411AD}" vid="{323C73FC-4403-0E40-990A-675D05635060}"/>
    </a:ext>
  </a:extLst>
</a:theme>
</file>

<file path=ppt/theme/theme5.xml><?xml version="1.0" encoding="utf-8"?>
<a:theme xmlns:a="http://schemas.openxmlformats.org/drawingml/2006/main" name="3_Aangepast ontwerp">
  <a:themeElements>
    <a:clrScheme name="cultuur, vrije tijd en sport">
      <a:dk1>
        <a:srgbClr val="000000"/>
      </a:dk1>
      <a:lt1>
        <a:srgbClr val="FFFFFF"/>
      </a:lt1>
      <a:dk2>
        <a:srgbClr val="505050"/>
      </a:dk2>
      <a:lt2>
        <a:srgbClr val="EEECE1"/>
      </a:lt2>
      <a:accent1>
        <a:srgbClr val="3C3312"/>
      </a:accent1>
      <a:accent2>
        <a:srgbClr val="504107"/>
      </a:accent2>
      <a:accent3>
        <a:srgbClr val="9A8216"/>
      </a:accent3>
      <a:accent4>
        <a:srgbClr val="F3C11F"/>
      </a:accent4>
      <a:accent5>
        <a:srgbClr val="FFEA82"/>
      </a:accent5>
      <a:accent6>
        <a:srgbClr val="FDF5CA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ndhoven_Basis_169 2018 aangepast v2" id="{3B9D5536-EFFB-A34A-82E2-BEB0F00411AD}" vid="{7C7C08B5-FE64-2442-85ED-A8491E307553}"/>
    </a:ext>
  </a:extLst>
</a:theme>
</file>

<file path=ppt/theme/theme6.xml><?xml version="1.0" encoding="utf-8"?>
<a:theme xmlns:a="http://schemas.openxmlformats.org/drawingml/2006/main" name="4_Aangepast ontwerp">
  <a:themeElements>
    <a:clrScheme name="arbeid en economi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384C"/>
      </a:accent1>
      <a:accent2>
        <a:srgbClr val="116183"/>
      </a:accent2>
      <a:accent3>
        <a:srgbClr val="4999BA"/>
      </a:accent3>
      <a:accent4>
        <a:srgbClr val="A3D3EB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ndhoven_Basis_169 2018 aangepast v2" id="{3B9D5536-EFFB-A34A-82E2-BEB0F00411AD}" vid="{28E2B191-5A99-754A-9662-EC897E9B1FCD}"/>
    </a:ext>
  </a:extLst>
</a:theme>
</file>

<file path=ppt/theme/theme7.xml><?xml version="1.0" encoding="utf-8"?>
<a:theme xmlns:a="http://schemas.openxmlformats.org/drawingml/2006/main" name="5_Aangepast ontwerp">
  <a:themeElements>
    <a:clrScheme name="kennis en onderwij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3C34"/>
      </a:accent1>
      <a:accent2>
        <a:srgbClr val="106F61"/>
      </a:accent2>
      <a:accent3>
        <a:srgbClr val="23B099"/>
      </a:accent3>
      <a:accent4>
        <a:srgbClr val="B0D6C9"/>
      </a:accent4>
      <a:accent5>
        <a:srgbClr val="C8D6C9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Aangepast ontwerp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2E34"/>
      </a:accent1>
      <a:accent2>
        <a:srgbClr val="8E595D"/>
      </a:accent2>
      <a:accent3>
        <a:srgbClr val="DE9693"/>
      </a:accent3>
      <a:accent4>
        <a:srgbClr val="F0C3C1"/>
      </a:accent4>
      <a:accent5>
        <a:srgbClr val="F0C3C1"/>
      </a:accent5>
      <a:accent6>
        <a:srgbClr val="FAE3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Aangepast ontwerp">
  <a:themeElements>
    <a:clrScheme name="infrastructuur en milie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E5F1B"/>
      </a:accent1>
      <a:accent2>
        <a:srgbClr val="9E5F1B"/>
      </a:accent2>
      <a:accent3>
        <a:srgbClr val="EA8D30"/>
      </a:accent3>
      <a:accent4>
        <a:srgbClr val="FFC000"/>
      </a:accent4>
      <a:accent5>
        <a:srgbClr val="EFC097"/>
      </a:accent5>
      <a:accent6>
        <a:srgbClr val="F0E5A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371230104f401e87cd7c3979e9e2f9 xmlns="7e1b8e63-56a1-4dfc-83a5-4c3a84357698">
      <Terms xmlns="http://schemas.microsoft.com/office/infopath/2007/PartnerControls"/>
    </od371230104f401e87cd7c3979e9e2f9>
    <h0cd218eb2984351909d3005e916bc77 xmlns="7e1b8e63-56a1-4dfc-83a5-4c3a843576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</TermName>
          <TermId xmlns="http://schemas.microsoft.com/office/infopath/2007/PartnerControls">c90d24e2-5856-4378-884a-108c02d2105f</TermId>
        </TermInfo>
      </Terms>
    </h0cd218eb2984351909d3005e916bc77>
    <fe70753c2d2e47dbaaac3e56d4f85c84 xmlns="7e1b8e63-56a1-4dfc-83a5-4c3a84357698">
      <Terms xmlns="http://schemas.microsoft.com/office/infopath/2007/PartnerControls"/>
    </fe70753c2d2e47dbaaac3e56d4f85c84>
    <SharedWithUsers xmlns="7e1b8e63-56a1-4dfc-83a5-4c3a84357698">
      <UserInfo>
        <DisplayName>Claudia van Casteren</DisplayName>
        <AccountId>2657</AccountId>
        <AccountType/>
      </UserInfo>
    </SharedWithUsers>
    <Jaartal xmlns="7e1b8e63-56a1-4dfc-83a5-4c3a84357698" xsi:nil="true"/>
    <TaxCatchAll xmlns="dcbfb914-3580-4009-90b5-a987b92c327e">
      <Value>1</Value>
    </TaxCatchAll>
    <lcf76f155ced4ddcb4097134ff3c332f xmlns="086d0f24-8a82-47c6-8a4e-d0daa933ebb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DEB8452F86349AB9109144CDAE4A8" ma:contentTypeVersion="22" ma:contentTypeDescription="Een nieuw document maken." ma:contentTypeScope="" ma:versionID="84a7532c4b69a47b6f78856e21120706">
  <xsd:schema xmlns:xsd="http://www.w3.org/2001/XMLSchema" xmlns:xs="http://www.w3.org/2001/XMLSchema" xmlns:p="http://schemas.microsoft.com/office/2006/metadata/properties" xmlns:ns2="086d0f24-8a82-47c6-8a4e-d0daa933ebb7" xmlns:ns3="7e1b8e63-56a1-4dfc-83a5-4c3a84357698" xmlns:ns4="dcbfb914-3580-4009-90b5-a987b92c327e" targetNamespace="http://schemas.microsoft.com/office/2006/metadata/properties" ma:root="true" ma:fieldsID="f9796fa7265c81296f6958f7fbff6240" ns2:_="" ns3:_="" ns4:_="">
    <xsd:import namespace="086d0f24-8a82-47c6-8a4e-d0daa933ebb7"/>
    <xsd:import namespace="7e1b8e63-56a1-4dfc-83a5-4c3a84357698"/>
    <xsd:import namespace="dcbfb914-3580-4009-90b5-a987b92c3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h0cd218eb2984351909d3005e916bc77" minOccurs="0"/>
                <xsd:element ref="ns4:TaxCatchAll" minOccurs="0"/>
                <xsd:element ref="ns3:fe70753c2d2e47dbaaac3e56d4f85c84" minOccurs="0"/>
                <xsd:element ref="ns3:od371230104f401e87cd7c3979e9e2f9" minOccurs="0"/>
                <xsd:element ref="ns3:Jaartal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d0f24-8a82-47c6-8a4e-d0daa933e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983774e-c9c0-4148-8baf-3e848fe30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b8e63-56a1-4dfc-83a5-4c3a84357698" elementFormDefault="qualified">
    <xsd:import namespace="http://schemas.microsoft.com/office/2006/documentManagement/types"/>
    <xsd:import namespace="http://schemas.microsoft.com/office/infopath/2007/PartnerControls"/>
    <xsd:element name="h0cd218eb2984351909d3005e916bc77" ma:index="11" nillable="true" ma:taxonomy="true" ma:internalName="h0cd218eb2984351909d3005e916bc77" ma:taxonomyFieldName="Sector" ma:displayName="Sector" ma:default="1;#Communicatie|c90d24e2-5856-4378-884a-108c02d2105f" ma:fieldId="{10cd218e-b298-4351-909d-3005e916bc77}" ma:sspId="4983774e-c9c0-4148-8baf-3e848fe30437" ma:termSetId="d7884a9f-4296-4e0c-bd3b-cc8372813e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70753c2d2e47dbaaac3e56d4f85c84" ma:index="14" nillable="true" ma:taxonomy="true" ma:internalName="fe70753c2d2e47dbaaac3e56d4f85c84" ma:taxonomyFieldName="Vibes_Categorie" ma:displayName="Vibes_Categorie" ma:default="" ma:fieldId="{fe70753c-2d2e-47db-aaac-3e56d4f85c84}" ma:sspId="4983774e-c9c0-4148-8baf-3e848fe30437" ma:termSetId="9bc3b995-7ac6-4b56-8c73-e4e0fd9629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371230104f401e87cd7c3979e9e2f9" ma:index="16" nillable="true" ma:taxonomy="true" ma:internalName="od371230104f401e87cd7c3979e9e2f9" ma:taxonomyFieldName="Vibes_Thema" ma:displayName="Vibes_Thema" ma:default="" ma:fieldId="{8d371230-104f-401e-87cd-7c3979e9e2f9}" ma:sspId="4983774e-c9c0-4148-8baf-3e848fe30437" ma:termSetId="b4534034-3edc-4d86-b235-75c2099246b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aartal" ma:index="17" nillable="true" ma:displayName="Jaartal" ma:format="Dropdown" ma:internalName="Jaartal">
      <xsd:simpleType>
        <xsd:restriction base="dms:Choice">
          <xsd:enumeration value="2018"/>
          <xsd:enumeration value="2019"/>
          <xsd:enumeration value="2020"/>
          <xsd:enumeration value="2021"/>
          <xsd:enumeration value="2022"/>
        </xsd:restriction>
      </xsd:simple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fb914-3580-4009-90b5-a987b92c32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02102fe-555a-47d9-b69e-fae3bd1b6f6d}" ma:internalName="TaxCatchAll" ma:showField="CatchAllData" ma:web="7e1b8e63-56a1-4dfc-83a5-4c3a843576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1A78C-1E32-4A15-A248-40784A390183}">
  <ds:schemaRefs>
    <ds:schemaRef ds:uri="http://schemas.microsoft.com/office/2006/metadata/properties"/>
    <ds:schemaRef ds:uri="http://schemas.microsoft.com/office/infopath/2007/PartnerControls"/>
    <ds:schemaRef ds:uri="7e1b8e63-56a1-4dfc-83a5-4c3a84357698"/>
    <ds:schemaRef ds:uri="dcbfb914-3580-4009-90b5-a987b92c327e"/>
    <ds:schemaRef ds:uri="086d0f24-8a82-47c6-8a4e-d0daa933ebb7"/>
  </ds:schemaRefs>
</ds:datastoreItem>
</file>

<file path=customXml/itemProps2.xml><?xml version="1.0" encoding="utf-8"?>
<ds:datastoreItem xmlns:ds="http://schemas.openxmlformats.org/officeDocument/2006/customXml" ds:itemID="{60BB7111-5411-4A7C-B0C7-89B76EA73B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8092D2-F4F7-4560-AA78-2C178A5F0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d0f24-8a82-47c6-8a4e-d0daa933ebb7"/>
    <ds:schemaRef ds:uri="7e1b8e63-56a1-4dfc-83a5-4c3a84357698"/>
    <ds:schemaRef ds:uri="dcbfb914-3580-4009-90b5-a987b92c3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Eindhoven_Basis_169 2018 aangepast v2</Template>
  <TotalTime>1210</TotalTime>
  <Words>462</Words>
  <Application>Microsoft Office PowerPoint</Application>
  <PresentationFormat>Breedbeeld</PresentationFormat>
  <Paragraphs>144</Paragraphs>
  <Slides>22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9</vt:i4>
      </vt:variant>
      <vt:variant>
        <vt:lpstr>Diatitels</vt:lpstr>
      </vt:variant>
      <vt:variant>
        <vt:i4>22</vt:i4>
      </vt:variant>
    </vt:vector>
  </HeadingPairs>
  <TitlesOfParts>
    <vt:vector size="34" baseType="lpstr">
      <vt:lpstr>Arial</vt:lpstr>
      <vt:lpstr>Calibri</vt:lpstr>
      <vt:lpstr>Wingdings</vt:lpstr>
      <vt:lpstr>Office-thema</vt:lpstr>
      <vt:lpstr>Aangepast ontwerp</vt:lpstr>
      <vt:lpstr>1_Aangepast ontwerp</vt:lpstr>
      <vt:lpstr>2_Aangepast ontwerp</vt:lpstr>
      <vt:lpstr>3_Aangepast ontwerp</vt:lpstr>
      <vt:lpstr>4_Aangepast ontwerp</vt:lpstr>
      <vt:lpstr>5_Aangepast ontwerp</vt:lpstr>
      <vt:lpstr>6_Aangepast ontwerp</vt:lpstr>
      <vt:lpstr>7_Aangepast ontwerp</vt:lpstr>
      <vt:lpstr>Welkom!  Hessen Kasselstraat</vt:lpstr>
      <vt:lpstr>Programma </vt:lpstr>
      <vt:lpstr>Opening + voorstellen</vt:lpstr>
      <vt:lpstr>Historie </vt:lpstr>
      <vt:lpstr>Historie </vt:lpstr>
      <vt:lpstr>Wat moet er gebeuren? </vt:lpstr>
      <vt:lpstr>Wat moet er gebeuren? </vt:lpstr>
      <vt:lpstr>Wat moet er gebeuren? </vt:lpstr>
      <vt:lpstr>Gesprekken tot zo ver</vt:lpstr>
      <vt:lpstr>Gesprekken tot zo ver</vt:lpstr>
      <vt:lpstr>Gesprekken tot zo ver</vt:lpstr>
      <vt:lpstr>Het voorlopig ontwerp</vt:lpstr>
      <vt:lpstr>Het voorlopig ontwerp</vt:lpstr>
      <vt:lpstr>Het voorlopig ontwerp</vt:lpstr>
      <vt:lpstr>Het voorlopig ontwerp</vt:lpstr>
      <vt:lpstr>Het voorlopig ontwerp</vt:lpstr>
      <vt:lpstr>Het voorlopig ontwerp</vt:lpstr>
      <vt:lpstr>Het voorlopig ontwerp</vt:lpstr>
      <vt:lpstr>Het voorlopig ontwerp</vt:lpstr>
      <vt:lpstr>Het voorlopig ontwerp</vt:lpstr>
      <vt:lpstr>Vervolg en planning</vt:lpstr>
      <vt:lpstr>Vragen en opmerkingen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Renée Posthumus</cp:lastModifiedBy>
  <cp:revision>57</cp:revision>
  <dcterms:created xsi:type="dcterms:W3CDTF">2019-01-04T15:29:36Z</dcterms:created>
  <dcterms:modified xsi:type="dcterms:W3CDTF">2025-06-25T10:56:59Z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bes_Thema">
    <vt:lpwstr/>
  </property>
  <property fmtid="{D5CDD505-2E9C-101B-9397-08002B2CF9AE}" pid="3" name="Order">
    <vt:r8>182600</vt:r8>
  </property>
  <property fmtid="{D5CDD505-2E9C-101B-9397-08002B2CF9AE}" pid="4" name="xd_ProgID">
    <vt:lpwstr/>
  </property>
  <property fmtid="{D5CDD505-2E9C-101B-9397-08002B2CF9AE}" pid="5" name="ContentTypeId">
    <vt:lpwstr>0x010100CFDDEB8452F86349AB9109144CDAE4A8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Vibes_Categorie">
    <vt:lpwstr/>
  </property>
  <property fmtid="{D5CDD505-2E9C-101B-9397-08002B2CF9AE}" pid="11" name="Sector">
    <vt:lpwstr>1;#Communicatie|c90d24e2-5856-4378-884a-108c02d2105f</vt:lpwstr>
  </property>
  <property fmtid="{D5CDD505-2E9C-101B-9397-08002B2CF9AE}" pid="12" name="xd_Signature">
    <vt:bool>false</vt:bool>
  </property>
  <property fmtid="{D5CDD505-2E9C-101B-9397-08002B2CF9AE}" pid="13" name="MediaServiceImageTags">
    <vt:lpwstr/>
  </property>
</Properties>
</file>